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2" r:id="rId11"/>
    <p:sldId id="271" r:id="rId12"/>
    <p:sldId id="273" r:id="rId13"/>
    <p:sldId id="259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FF"/>
    <a:srgbClr val="00D25F"/>
    <a:srgbClr val="10A013"/>
    <a:srgbClr val="00B0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AF057-1AB7-44D9-A6CE-C68977C20933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A3DCA-A248-47C2-9B2A-7C7AEF8E8F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92869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http://luchik.club/wp-content/themes/luchik/img/kids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38125" y="0"/>
            <a:ext cx="8905875" cy="11429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5929354" cy="36687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C:\Users\128\Desktop\Рисунок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4229100" cy="3152775"/>
          </a:xfrm>
          <a:prstGeom prst="rect">
            <a:avLst/>
          </a:prstGeom>
          <a:noFill/>
        </p:spPr>
      </p:pic>
      <p:pic>
        <p:nvPicPr>
          <p:cNvPr id="9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358082" y="5572116"/>
            <a:ext cx="1928826" cy="1285884"/>
          </a:xfrm>
          <a:prstGeom prst="rect">
            <a:avLst/>
          </a:prstGeom>
          <a:noFill/>
        </p:spPr>
      </p:pic>
      <p:pic>
        <p:nvPicPr>
          <p:cNvPr id="10" name="Picture 2" descr="http://2kinder.ru/image/data/kids_2-1979px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43446"/>
            <a:ext cx="1428760" cy="21120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8" descr="http://img-fotki.yandex.ru/get/6508/20573769.f/0_82ae5_a174c715_L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0"/>
            <a:ext cx="2328684" cy="454821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2214578" cy="20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128\Desktop\Рисунок3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52"/>
            <a:ext cx="8240713" cy="1268413"/>
          </a:xfrm>
          <a:prstGeom prst="rect">
            <a:avLst/>
          </a:prstGeom>
          <a:noFill/>
        </p:spPr>
      </p:pic>
      <p:pic>
        <p:nvPicPr>
          <p:cNvPr id="10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215174" y="5429264"/>
            <a:ext cx="1928826" cy="12858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9125" y="2143116"/>
            <a:ext cx="36433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390" y="4357694"/>
            <a:ext cx="158761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358082" y="5429264"/>
            <a:ext cx="1928826" cy="1285884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4956" y="3214686"/>
            <a:ext cx="1419044" cy="258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5" b="78"/>
          <a:stretch>
            <a:fillRect/>
          </a:stretch>
        </p:blipFill>
        <p:spPr bwMode="auto">
          <a:xfrm>
            <a:off x="7286644" y="1071546"/>
            <a:ext cx="1857356" cy="1285884"/>
          </a:xfrm>
          <a:prstGeom prst="rect">
            <a:avLst/>
          </a:prstGeom>
          <a:noFill/>
        </p:spPr>
      </p:pic>
      <p:pic>
        <p:nvPicPr>
          <p:cNvPr id="6" name="Picture 14" descr="Cartoon Books &amp;Tcy;&amp;ycy; &amp;bcy;&amp;iecy;&amp;scy;&amp;iecy;&amp;dcy;&amp;ucy;&amp;jcy; &amp;chcy;&amp;acy;&amp;shchcy;&amp;iecy; &amp;scy; &amp;ncy;&amp;iecy;&amp;jcy;, &amp;Scy;&amp;tcy;&amp;acy;&amp;ncy;&amp;iecy;&amp;shcy;&amp;softcy; &amp;vcy;&amp;chcy;&amp;iecy;&amp;tcy;&amp;vcy;&amp;iecy;&amp;rcy;&amp;ocy; &amp;ucy;&amp;mcy;&amp;ncy;&amp;iecy;&amp;jcy;... &quot; PixelBrush - &amp;Pcy;&amp;ocy;&amp;rcy;&amp;tcy;&amp;acy;&amp;lcy; &amp;ocy; &amp;dcy;&amp;icy;&amp;zcy;&amp;acy;&amp;jcy;&amp;ncy;&amp;iecy;. &amp;Scy;&amp;kcy;&amp;acy;&amp;chcy;&amp;acy;&amp;tcy;&amp;softcy; &amp;fcy;&amp;ocy;&amp;tcy;&amp;ocy;, &amp;kcy;&amp;acy;&amp;rcy;&amp;tcy;&amp;icy;&amp;ncy;&amp;kcy;&amp;icy;, &amp;ocy;&amp;bcy;&amp;ocy;&amp;icy;, &amp;rcy;&amp;icy;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142852"/>
            <a:ext cx="1214446" cy="1314438"/>
          </a:xfrm>
          <a:prstGeom prst="rect">
            <a:avLst/>
          </a:prstGeom>
          <a:noFill/>
        </p:spPr>
      </p:pic>
      <p:sp>
        <p:nvSpPr>
          <p:cNvPr id="9" name="Горизонтальный свиток 8"/>
          <p:cNvSpPr/>
          <p:nvPr userDrawn="1"/>
        </p:nvSpPr>
        <p:spPr>
          <a:xfrm>
            <a:off x="642910" y="714356"/>
            <a:ext cx="6643734" cy="1214446"/>
          </a:xfrm>
          <a:prstGeom prst="horizontalScroll">
            <a:avLst/>
          </a:prstGeom>
          <a:solidFill>
            <a:srgbClr val="00B0F0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128\Desktop\Рисунок4.png"/>
          <p:cNvPicPr>
            <a:picLocks noChangeAspect="1" noChangeArrowheads="1"/>
          </p:cNvPicPr>
          <p:nvPr userDrawn="1"/>
        </p:nvPicPr>
        <p:blipFill>
          <a:blip r:embed="rId4"/>
          <a:srcRect l="3030" t="31670" r="26263"/>
          <a:stretch>
            <a:fillRect/>
          </a:stretch>
        </p:blipFill>
        <p:spPr bwMode="auto">
          <a:xfrm>
            <a:off x="1571604" y="785794"/>
            <a:ext cx="5000660" cy="107890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357430"/>
            <a:ext cx="8329642" cy="1162050"/>
          </a:xfrm>
        </p:spPr>
        <p:txBody>
          <a:bodyPr anchor="b">
            <a:noAutofit/>
          </a:bodyPr>
          <a:lstStyle>
            <a:lvl1pPr algn="l">
              <a:defRPr sz="6000" b="1">
                <a:solidFill>
                  <a:srgbClr val="3333FF"/>
                </a:solidFill>
                <a:latin typeface="Propisi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42860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215174" y="5429264"/>
            <a:ext cx="1928826" cy="1285884"/>
          </a:xfrm>
          <a:prstGeom prst="rect">
            <a:avLst/>
          </a:prstGeom>
          <a:noFill/>
        </p:spPr>
      </p:pic>
      <p:pic>
        <p:nvPicPr>
          <p:cNvPr id="8" name="Picture 4" descr="http://0.static.wix.com/media/70804c_0c9a9218f8e4e9377a6b7153961a2bf6.png_51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7201" y="3714752"/>
            <a:ext cx="1696799" cy="2018263"/>
          </a:xfrm>
          <a:prstGeom prst="rect">
            <a:avLst/>
          </a:prstGeom>
          <a:noFill/>
        </p:spPr>
      </p:pic>
      <p:pic>
        <p:nvPicPr>
          <p:cNvPr id="6147" name="Picture 3" descr="C:\Users\128\Desktop\Рисунок5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42852"/>
            <a:ext cx="8710613" cy="11953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r="-5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71000">
                <a:srgbClr val="00B0F0">
                  <a:alpha val="72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214282" y="214290"/>
            <a:ext cx="8786874" cy="6500858"/>
          </a:xfrm>
          <a:prstGeom prst="roundRect">
            <a:avLst/>
          </a:prstGeom>
          <a:blipFill dpi="0" rotWithShape="1">
            <a:blip r:embed="rId13"/>
            <a:srcRect/>
            <a:stretch>
              <a:fillRect r="-5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4"/>
          <p:cNvSpPr txBox="1">
            <a:spLocks/>
          </p:cNvSpPr>
          <p:nvPr userDrawn="1"/>
        </p:nvSpPr>
        <p:spPr>
          <a:xfrm>
            <a:off x="5429256" y="6492875"/>
            <a:ext cx="285752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Шаблон презентации: </a:t>
            </a:r>
            <a:r>
              <a:rPr kumimoji="0" lang="ru-RU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Лазовская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С.В.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0.static.wix.com/media/70804c_0c9a9218f8e4e9377a6b7153961a2bf6.png_512" TargetMode="External"/><Relationship Id="rId3" Type="http://schemas.openxmlformats.org/officeDocument/2006/relationships/hyperlink" Target="http://www.liveinternet.ru/community/4091266/post278276657/" TargetMode="External"/><Relationship Id="rId7" Type="http://schemas.openxmlformats.org/officeDocument/2006/relationships/hyperlink" Target="http://s3.timetoast.com/public/uploads/photos/3532631/books-clipart.jpg?1361255189" TargetMode="External"/><Relationship Id="rId2" Type="http://schemas.openxmlformats.org/officeDocument/2006/relationships/hyperlink" Target="http://nachalo4ka.ru/vesyolyie-rebyata-deti-shablonyi-dlya-prezentatsiy/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img-fotki.yandex.ru/get/4518/119528728.9b2/0_94215_7941362c_XL" TargetMode="External"/><Relationship Id="rId5" Type="http://schemas.openxmlformats.org/officeDocument/2006/relationships/hyperlink" Target="http://luchik.club/wp-content/themes/luchik/img/kids.png" TargetMode="External"/><Relationship Id="rId4" Type="http://schemas.openxmlformats.org/officeDocument/2006/relationships/hyperlink" Target="http://kid-paint.ru/images/kids.png" TargetMode="External"/><Relationship Id="rId9" Type="http://schemas.openxmlformats.org/officeDocument/2006/relationships/hyperlink" Target="http://2kinder.ru/image/data/kids_2-1979px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Обозначение на письме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твёрдых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мягких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согласных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звуков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русского языка во 2 классе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УМК «Планета знаний»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Разработала учитель начальных классов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МАОУ СОШ № 11 г. Тимашевска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Скворцова Ирина Александровна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5572164" cy="71438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142984"/>
            <a:ext cx="5214974" cy="49292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 Ш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Ты не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спеш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 буквой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всегда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пиш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Встреч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прощ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 буквой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не забывай</a:t>
            </a: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Леч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крич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Словно ветер, 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заверч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357298"/>
            <a:ext cx="4643470" cy="178595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 опасное место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Произнеси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Обозначь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орфограмму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3000372"/>
            <a:ext cx="5500726" cy="2857520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Произнеси слово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Определи опасное место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Примени правило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Обозначь орфограмму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488" y="357166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Алгоритм</a:t>
            </a:r>
            <a:endParaRPr lang="ru-RU" sz="48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6186502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-6-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1785926"/>
            <a:ext cx="4071966" cy="41298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2428868"/>
            <a:ext cx="4181476" cy="307183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857224" y="2143116"/>
            <a:ext cx="7143800" cy="314327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вёт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реке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Там плавают лещи и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ерш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Пряч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тся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рыбы от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Но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хитра. Она караулит свою </a:t>
            </a:r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добыч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00166" y="285728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Ссылки на используемые картинки</a:t>
            </a:r>
            <a:endParaRPr lang="ru-RU" sz="28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1000108"/>
            <a:ext cx="8001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http://nachalo4ka.ru/vesyolyie-rebyata-deti-shablonyi-dlya-prezentatsiy/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428736"/>
            <a:ext cx="9072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http://www.liveinternet.ru/community/4091266/post278276657/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928802"/>
            <a:ext cx="3581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http://kid-paint.ru/images/kids.png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2428868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http://luchik.club/wp-content/themes/luchik/img/kids.png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2928934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http://img-fotki.yandex.ru/get/4518/119528728.9b2/0_94215_7941362c_XL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3429000"/>
            <a:ext cx="110728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http://s3.timetoast.com/public/uploads/photos/3532631/books-clipart.jpg?1361255189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3857628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http://0.static.wix.com/media/70804c_0c9a9218f8e4e9377a6b7153961a2bf6.png_512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4286256"/>
            <a:ext cx="10572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http://2kinder.ru/image/data/kids_2-1979px.png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857232"/>
            <a:ext cx="6186502" cy="207170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Прозвенел </a:t>
            </a: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звонок </a:t>
            </a: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весёлый</a:t>
            </a: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Мы начать урок готовы.</a:t>
            </a:r>
            <a:b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Будем слушать, </a:t>
            </a: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рассуждать</a:t>
            </a: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друг другу помогать.</a:t>
            </a:r>
            <a:r>
              <a:rPr lang="ru-RU" sz="32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other287.jpg"/>
          <p:cNvPicPr>
            <a:picLocks noGrp="1" noChangeAspect="1"/>
          </p:cNvPicPr>
          <p:nvPr>
            <p:ph idx="1"/>
          </p:nvPr>
        </p:nvPicPr>
        <p:blipFill>
          <a:blip r:embed="rId2"/>
          <a:srcRect r="482" b="9035"/>
          <a:stretch>
            <a:fillRect/>
          </a:stretch>
        </p:blipFill>
        <p:spPr>
          <a:xfrm>
            <a:off x="2643174" y="3000372"/>
            <a:ext cx="3857652" cy="23574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857232"/>
            <a:ext cx="5043494" cy="24288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857628"/>
            <a:ext cx="6215106" cy="22860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Жеребёнок у опушки</a:t>
            </a:r>
            <a:b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Жмётся жалобно к избушке.</a:t>
            </a:r>
            <a:b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Жуткий враг ему попался –</a:t>
            </a:r>
            <a:b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Жабу бедный испугался. </a:t>
            </a:r>
          </a:p>
          <a:p>
            <a:endParaRPr lang="ru-RU" dirty="0"/>
          </a:p>
        </p:txBody>
      </p:sp>
      <p:pic>
        <p:nvPicPr>
          <p:cNvPr id="6" name="Рисунок 5" descr="napisaniie_bukv_ot_a_do_ia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42852"/>
            <a:ext cx="4857784" cy="3633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4000504"/>
            <a:ext cx="5214974" cy="1928827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Для шипенья хороша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 алфавите буква... </a:t>
            </a:r>
          </a:p>
          <a:p>
            <a:endParaRPr lang="ru-RU" dirty="0"/>
          </a:p>
        </p:txBody>
      </p:sp>
      <p:pic>
        <p:nvPicPr>
          <p:cNvPr id="4" name="Рисунок 3" descr="img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85728"/>
            <a:ext cx="4643470" cy="3482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4000504"/>
            <a:ext cx="5857916" cy="1500198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Эта буква из "борща",</a:t>
            </a:r>
            <a:b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Что за буква? Это... </a:t>
            </a:r>
          </a:p>
          <a:p>
            <a:endParaRPr lang="ru-RU" dirty="0"/>
          </a:p>
        </p:txBody>
      </p:sp>
      <p:pic>
        <p:nvPicPr>
          <p:cNvPr id="4" name="Рисунок 3" descr="hello_html_m56bdca6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85727"/>
            <a:ext cx="5143536" cy="3857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340042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4071942"/>
            <a:ext cx="5929354" cy="2428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Черепаха понимает,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домой не опоздает.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 луне, как при свече,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Подползает к букве... </a:t>
            </a:r>
            <a:endParaRPr lang="ru-RU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i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7" y="428604"/>
            <a:ext cx="4768071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357298"/>
            <a:ext cx="4214842" cy="98903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Ц    Ж    Ш</a:t>
            </a:r>
            <a:endParaRPr lang="ru-RU" sz="6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4214818"/>
            <a:ext cx="4714908" cy="10001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  Ш  Ч  Щ</a:t>
            </a:r>
            <a:endParaRPr lang="ru-RU" sz="6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2857496"/>
            <a:ext cx="4357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Й    Ч    Щ</a:t>
            </a:r>
            <a:endParaRPr lang="ru-RU" sz="6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2643182"/>
            <a:ext cx="3400420" cy="1357322"/>
          </a:xfrm>
          <a:ln w="28575">
            <a:solidFill>
              <a:srgbClr val="3333FF"/>
            </a:solidFill>
          </a:ln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Е, Ё, И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285860"/>
            <a:ext cx="5929354" cy="36687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Ц  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72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1214422"/>
            <a:ext cx="3400420" cy="1143000"/>
          </a:xfrm>
          <a:ln w="28575">
            <a:solidFill>
              <a:srgbClr val="3333FF"/>
            </a:solidFill>
          </a:ln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А, У, О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85795"/>
            <a:ext cx="3929090" cy="22145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7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28" y="3643314"/>
            <a:ext cx="62151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на, морж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ч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с, ч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лок, рощ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щ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ка, 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щоба</a:t>
            </a:r>
            <a:endParaRPr lang="ru-RU" sz="4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195</Words>
  <PresentationFormat>Экран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Обозначение на письме  твёрдых и мягких  согласных звуков</vt:lpstr>
      <vt:lpstr> Прозвенел звонок весёлый. Мы начать урок готовы. Будем слушать, рассуждать И друг другу помогать. </vt:lpstr>
      <vt:lpstr>Слайд 3</vt:lpstr>
      <vt:lpstr>Слайд 4</vt:lpstr>
      <vt:lpstr>Слайд 5</vt:lpstr>
      <vt:lpstr>Слайд 6</vt:lpstr>
      <vt:lpstr>Ц    Ж    Ш</vt:lpstr>
      <vt:lpstr>Е, Ё, И</vt:lpstr>
      <vt:lpstr>А, У, О</vt:lpstr>
      <vt:lpstr>Работа в группах</vt:lpstr>
      <vt:lpstr>Определи опасное место  Произнеси слово  Примени правило  Обозначь орфограмму </vt:lpstr>
      <vt:lpstr>Самостоятельная работа</vt:lpstr>
      <vt:lpstr>Слайд 13</vt:lpstr>
      <vt:lpstr>Ссылки на используемые картинки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128</dc:creator>
  <cp:lastModifiedBy>1</cp:lastModifiedBy>
  <cp:revision>19</cp:revision>
  <dcterms:created xsi:type="dcterms:W3CDTF">2015-01-07T15:36:00Z</dcterms:created>
  <dcterms:modified xsi:type="dcterms:W3CDTF">2016-10-11T20:31:28Z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558636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